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9" r:id="rId3"/>
    <p:sldId id="270" r:id="rId4"/>
    <p:sldId id="258" r:id="rId5"/>
    <p:sldId id="269" r:id="rId6"/>
    <p:sldId id="260" r:id="rId7"/>
    <p:sldId id="261" r:id="rId8"/>
    <p:sldId id="271" r:id="rId9"/>
    <p:sldId id="274" r:id="rId10"/>
    <p:sldId id="263" r:id="rId11"/>
    <p:sldId id="265" r:id="rId12"/>
    <p:sldId id="273" r:id="rId13"/>
    <p:sldId id="272" r:id="rId14"/>
    <p:sldId id="267" r:id="rId15"/>
    <p:sldId id="264" r:id="rId16"/>
    <p:sldId id="262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430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4724449" y="1118478"/>
            <a:ext cx="7083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30B05"/>
                </a:solidFill>
                <a:latin typeface="Elephant" panose="02020904090505020303" pitchFamily="18" charset="0"/>
              </a:rPr>
              <a:t>Content and Collaborative based 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665AB3-FF03-BB6C-0A52-9CD3B48F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463"/>
            <a:ext cx="12192000" cy="2757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25EA5-6683-8438-0B92-6E84AF67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9" y="1526208"/>
            <a:ext cx="9985174" cy="83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93252-9E46-9A4B-33BD-FAC7FA61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926"/>
            <a:ext cx="12192000" cy="2757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CA604-C2D6-DBC5-3AD7-E4B2936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" y="1378536"/>
            <a:ext cx="12192000" cy="5479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18E43-47DE-8244-9CC9-C91AC54C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13" y="30758"/>
            <a:ext cx="520554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587C9-187F-097B-F027-9EAC57832DE0}"/>
              </a:ext>
            </a:extLst>
          </p:cNvPr>
          <p:cNvSpPr txBox="1"/>
          <p:nvPr/>
        </p:nvSpPr>
        <p:spPr>
          <a:xfrm>
            <a:off x="545909" y="2381940"/>
            <a:ext cx="4517409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Preprocessing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Collaborative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Content based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Combined the result with 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277D0-2E83-0BAC-4543-F1B867A1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4" y="1736621"/>
            <a:ext cx="12046736" cy="372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97" y="1472632"/>
            <a:ext cx="10709356" cy="4504969"/>
          </a:xfrm>
        </p:spPr>
        <p:txBody>
          <a:bodyPr>
            <a:normAutofit lnSpcReduction="10000"/>
          </a:bodyPr>
          <a:lstStyle/>
          <a:p>
            <a:pPr lvl="2">
              <a:buFont typeface="Wingdings" panose="05000000000000000000" pitchFamily="2" charset="2"/>
              <a:buChar char="q"/>
            </a:pPr>
            <a:r>
              <a:rPr lang="en-US" b="1" dirty="0"/>
              <a:t>User Interface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Login/logout with authenticate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View most rated book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View most popular book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Search particular book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Display he details of the selected book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Display some reviews and rate given by users for the selected book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List out 20 recommended books</a:t>
            </a:r>
          </a:p>
          <a:p>
            <a:pPr marL="1714500" lvl="3" indent="-342900">
              <a:buFont typeface="+mj-lt"/>
              <a:buAutoNum type="arabicPeriod"/>
            </a:pP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b="1" dirty="0"/>
              <a:t>Backend logic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Python with libraries</a:t>
            </a:r>
          </a:p>
          <a:p>
            <a:pPr marL="1371600" lvl="3" indent="0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b="1" dirty="0"/>
              <a:t>Database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Mysql</a:t>
            </a:r>
            <a:r>
              <a:rPr lang="en-US" dirty="0"/>
              <a:t> - workbench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BDDA1-26EE-69D4-9F16-0C8F4FA2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12" y="1052984"/>
            <a:ext cx="9707741" cy="2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FE46-F7F1-1AE4-E136-716C7EEA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4" y="1782921"/>
            <a:ext cx="11770936" cy="272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348806"/>
            <a:ext cx="9603275" cy="411753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User Interface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Implement the UI with python flask, Bootstrap, html and </a:t>
            </a:r>
            <a:r>
              <a:rPr lang="en-US" dirty="0" err="1"/>
              <a:t>css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Integrate authentication</a:t>
            </a:r>
            <a:r>
              <a:rPr lang="en-US" b="1" dirty="0"/>
              <a:t> 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Pre processing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Google Translator to convert Sinhala review to English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Apply sentiment analysis – </a:t>
            </a:r>
            <a:r>
              <a:rPr lang="en-US" dirty="0" err="1"/>
              <a:t>TextBlob</a:t>
            </a:r>
            <a:r>
              <a:rPr lang="en-US" dirty="0"/>
              <a:t>, Vader, Own mechanism</a:t>
            </a:r>
            <a:endParaRPr lang="en-US" b="1" dirty="0"/>
          </a:p>
          <a:p>
            <a:pPr>
              <a:lnSpc>
                <a:spcPct val="3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 Main Technology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Apply Collaborate Filter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Apply Content based filter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Apply Hybrid by combining Collaborate and Content 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63207-9ED0-4431-EA3E-B1E35771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97" y="1001589"/>
            <a:ext cx="9996947" cy="34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Qualitative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evaluate the novelty, scope of the proposed application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evaluate whether the system provides a solution to the existing problem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identify the limitations of the project</a:t>
            </a:r>
            <a:endParaRPr lang="en-US" b="1" dirty="0"/>
          </a:p>
          <a:p>
            <a:pPr>
              <a:lnSpc>
                <a:spcPct val="3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 Quantitative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Collaborative via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 Absolute Error (MAE) –&gt; </a:t>
            </a:r>
            <a:r>
              <a:rPr lang="en-US" b="1" dirty="0"/>
              <a:t>2.52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Content via Artificial Neural Network (ANN)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80%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7932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  <a:p>
            <a:r>
              <a:rPr lang="en-US" dirty="0"/>
              <a:t>Administrator feature to add, update, remove data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Admin functionalities has not </a:t>
            </a:r>
            <a:r>
              <a:rPr lang="en-US"/>
              <a:t>been integrated</a:t>
            </a:r>
            <a:endParaRPr lang="en-US" dirty="0"/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3543"/>
            <a:ext cx="9603275" cy="2882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Sinhala Book Recommendation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714" y="1901372"/>
            <a:ext cx="6705600" cy="1527628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rgbClr val="8E0000"/>
                </a:solidFill>
                <a:latin typeface="Kristen ITC" panose="03050502040202030202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d&#10;">
            <a:extLst>
              <a:ext uri="{FF2B5EF4-FFF2-40B4-BE49-F238E27FC236}">
                <a16:creationId xmlns:a16="http://schemas.microsoft.com/office/drawing/2014/main" id="{3C39B26A-B5FC-A5C2-B850-43F3870B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145"/>
            <a:ext cx="12191999" cy="440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Recommendation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C98A2-2DFD-0092-4342-EF5A92C7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6" y="2569202"/>
            <a:ext cx="4933900" cy="3265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E861F-1988-0C9A-F2A3-095B6B37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71" y="2355842"/>
            <a:ext cx="2925329" cy="36573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1FE7EF-2A90-414A-1043-8926D88008BA}"/>
              </a:ext>
            </a:extLst>
          </p:cNvPr>
          <p:cNvSpPr txBox="1"/>
          <p:nvPr/>
        </p:nvSpPr>
        <p:spPr>
          <a:xfrm>
            <a:off x="868249" y="1432704"/>
            <a:ext cx="522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232323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A recommendation system is a computer program that recommends items for users of digital platforms such as e-commerce websites and social networks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A0A23-65E2-D17C-22CC-CD518F03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867" y="2411638"/>
            <a:ext cx="2246517" cy="35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B2E-7B7B-D73F-F3FC-A01FE075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8E55-79EA-5637-494C-B3C99D58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E842-C048-7791-BBAC-3BD2D49D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64" y="1977707"/>
            <a:ext cx="9603275" cy="34506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Collaboration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Content Based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Demographic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Hybrid Filter</a:t>
            </a:r>
          </a:p>
        </p:txBody>
      </p:sp>
      <p:pic>
        <p:nvPicPr>
          <p:cNvPr id="4" name="Picture 3" descr="Collaborative Filtering">
            <a:extLst>
              <a:ext uri="{FF2B5EF4-FFF2-40B4-BE49-F238E27FC236}">
                <a16:creationId xmlns:a16="http://schemas.microsoft.com/office/drawing/2014/main" id="{0336B16C-9731-AED0-E064-CCCBD1CDA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465" y="1977707"/>
            <a:ext cx="3010535" cy="29025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26" name="Picture 2" descr="Content-Based Filtering">
            <a:extLst>
              <a:ext uri="{FF2B5EF4-FFF2-40B4-BE49-F238E27FC236}">
                <a16:creationId xmlns:a16="http://schemas.microsoft.com/office/drawing/2014/main" id="{7CC1AF16-D8A9-C706-D35B-E790BEF3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672" y="1977707"/>
            <a:ext cx="3012238" cy="29025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brid Recommendation Systems">
            <a:extLst>
              <a:ext uri="{FF2B5EF4-FFF2-40B4-BE49-F238E27FC236}">
                <a16:creationId xmlns:a16="http://schemas.microsoft.com/office/drawing/2014/main" id="{D523A667-72DF-721B-43C7-7BC91F2F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46" y="1977707"/>
            <a:ext cx="3010535" cy="290094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15" y="162552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178" y="1001590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19" y="4341137"/>
            <a:ext cx="2646279" cy="2162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5" y="4095059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42" y="1774843"/>
            <a:ext cx="2628900" cy="1685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031" y="4093807"/>
            <a:ext cx="3019950" cy="11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application for English Book Recommendation</a:t>
            </a:r>
          </a:p>
          <a:p>
            <a:r>
              <a:rPr lang="en-US" dirty="0"/>
              <a:t>Online book store 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390F3-0ABB-99BB-3619-323044B3E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0" y="3397250"/>
            <a:ext cx="5932805" cy="27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84358-5C18-0353-3442-20E3E180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3429000"/>
            <a:ext cx="5119914" cy="2668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1078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Share a Google form</a:t>
            </a:r>
          </a:p>
          <a:p>
            <a:pPr>
              <a:lnSpc>
                <a:spcPct val="150000"/>
              </a:lnSpc>
            </a:pPr>
            <a:r>
              <a:rPr lang="en-US" dirty="0"/>
              <a:t>Apply sentiment analysis for the reviews</a:t>
            </a:r>
          </a:p>
          <a:p>
            <a:pPr>
              <a:lnSpc>
                <a:spcPct val="150000"/>
              </a:lnSpc>
            </a:pPr>
            <a:r>
              <a:rPr lang="en-US" dirty="0"/>
              <a:t>Login and register to the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Display a book details when a book is selected</a:t>
            </a:r>
          </a:p>
          <a:p>
            <a:pPr>
              <a:lnSpc>
                <a:spcPct val="150000"/>
              </a:lnSpc>
            </a:pPr>
            <a:r>
              <a:rPr lang="en-US" dirty="0"/>
              <a:t>List out recommended book list for the selected book</a:t>
            </a:r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a valid dataset.</a:t>
            </a:r>
          </a:p>
          <a:p>
            <a:r>
              <a:rPr lang="en-US" dirty="0"/>
              <a:t>How to apply sentiment analysis with high accurate for the review.</a:t>
            </a:r>
          </a:p>
          <a:p>
            <a:r>
              <a:rPr lang="en-US" dirty="0"/>
              <a:t>What are the preprocessing steps to be carried out.</a:t>
            </a:r>
          </a:p>
          <a:p>
            <a:r>
              <a:rPr lang="en-US" dirty="0"/>
              <a:t>How to </a:t>
            </a:r>
            <a:r>
              <a:rPr lang="en-US"/>
              <a:t>apply Collaborative </a:t>
            </a:r>
            <a:r>
              <a:rPr lang="en-US" dirty="0"/>
              <a:t>based approach and content based approach (hybrid).</a:t>
            </a:r>
          </a:p>
          <a:p>
            <a:r>
              <a:rPr lang="en-US" dirty="0"/>
              <a:t>How to recommend list of books with highest accuracy.</a:t>
            </a:r>
          </a:p>
          <a:p>
            <a:r>
              <a:rPr lang="en-US" dirty="0"/>
              <a:t>How to evaluate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A7A6-3982-5CD1-3E07-F81739DB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B79171-BD6E-1C87-D51A-036D72D4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832"/>
            <a:ext cx="12192000" cy="767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59826-7A30-4B46-9D7C-73DC5E0B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784"/>
            <a:ext cx="12192000" cy="286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3F24A-734A-4849-CE62-EB7EFF5B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Literature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0CD89-FD03-E9BD-2FC7-88C5313AB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62335"/>
              </p:ext>
            </p:extLst>
          </p:nvPr>
        </p:nvGraphicFramePr>
        <p:xfrm>
          <a:off x="530878" y="1296535"/>
          <a:ext cx="11130243" cy="4305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358302921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573545610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117929766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2832364094"/>
                    </a:ext>
                  </a:extLst>
                </a:gridCol>
              </a:tblGrid>
              <a:tr h="430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Research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Technology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Limitation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2745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AB67DC-FD23-E807-7531-34559AC53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888818"/>
              </p:ext>
            </p:extLst>
          </p:nvPr>
        </p:nvGraphicFramePr>
        <p:xfrm>
          <a:off x="530877" y="1927818"/>
          <a:ext cx="11130243" cy="40070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4088498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4224047498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2311505439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79489711"/>
                    </a:ext>
                  </a:extLst>
                </a:gridCol>
              </a:tblGrid>
              <a:tr h="2222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Personalized Book Recommendation System using Machine Learning Algorithm - 2021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(Sarma et al., 2021)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for online users that rated a book using the clustering method and then found a similarity of that book to suggest a new book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Clustering based approach that use collaborative, content based, hybrid.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Accuracy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9881361"/>
                  </a:ext>
                </a:extLst>
              </a:tr>
              <a:tr h="17844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Platform using Deep Learning - 2020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Wadikar</a:t>
                      </a: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based on two approaches. Text based and image based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Cosine Similarity and Convolutional Neural Network (CNN)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and validation process have not been presented in the research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338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8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A7A6-3982-5CD1-3E07-F81739DB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B79171-BD6E-1C87-D51A-036D72D4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832"/>
            <a:ext cx="12192000" cy="767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59826-7A30-4B46-9D7C-73DC5E0B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784"/>
            <a:ext cx="12192000" cy="286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3F24A-734A-4849-CE62-EB7EFF5B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Literature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0CD89-FD03-E9BD-2FC7-88C5313AB6FD}"/>
              </a:ext>
            </a:extLst>
          </p:cNvPr>
          <p:cNvGraphicFramePr>
            <a:graphicFrameLocks noGrp="1"/>
          </p:cNvGraphicFramePr>
          <p:nvPr/>
        </p:nvGraphicFramePr>
        <p:xfrm>
          <a:off x="530878" y="1296535"/>
          <a:ext cx="11130243" cy="4305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358302921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573545610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117929766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2832364094"/>
                    </a:ext>
                  </a:extLst>
                </a:gridCol>
              </a:tblGrid>
              <a:tr h="430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Research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Technology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Limitation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274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7751F9-258C-A085-9490-A63D9ABEF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34182"/>
              </p:ext>
            </p:extLst>
          </p:nvPr>
        </p:nvGraphicFramePr>
        <p:xfrm>
          <a:off x="530876" y="1989273"/>
          <a:ext cx="11130243" cy="40169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1974745349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3262531594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346398319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228839832"/>
                    </a:ext>
                  </a:extLst>
                </a:gridCol>
              </a:tblGrid>
              <a:tr h="2414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System using Item based Collaborative Filtering - 2019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(Shah, 2019)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describes all the recommendation problems like sparsity, cold start in details and used item based approach to implement the system. And Mean Absolute Error (MAE) used for evaluation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collaboration approach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has not been used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0099990"/>
                  </a:ext>
                </a:extLst>
              </a:tr>
              <a:tr h="160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Enhanced Collaborative Filtering-based Approach for Recommender Systems – 2020</a:t>
                      </a:r>
                    </a:p>
                    <a:p>
                      <a:pPr algn="l" font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Sallam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system implemented for Arabic dataset.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and model based via Matrix Factorization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data (Arabic) has not been considered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479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3402</TotalTime>
  <Words>689</Words>
  <Application>Microsoft Office PowerPoint</Application>
  <PresentationFormat>Widescreen</PresentationFormat>
  <Paragraphs>116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Elephant</vt:lpstr>
      <vt:lpstr>Gadugi</vt:lpstr>
      <vt:lpstr>Gill Sans MT</vt:lpstr>
      <vt:lpstr>Kristen ITC</vt:lpstr>
      <vt:lpstr>Times New Roman</vt:lpstr>
      <vt:lpstr>Wingdings</vt:lpstr>
      <vt:lpstr>Gallery</vt:lpstr>
      <vt:lpstr>PowerPoint Presentation</vt:lpstr>
      <vt:lpstr>Recommendation systems</vt:lpstr>
      <vt:lpstr>Types of Recommendation systems</vt:lpstr>
      <vt:lpstr>Problem statement</vt:lpstr>
      <vt:lpstr>Research gap</vt:lpstr>
      <vt:lpstr>Scope of the study</vt:lpstr>
      <vt:lpstr>Research questions</vt:lpstr>
      <vt:lpstr>Literature works</vt:lpstr>
      <vt:lpstr>Literature works</vt:lpstr>
      <vt:lpstr>architecture</vt:lpstr>
      <vt:lpstr>Design</vt:lpstr>
      <vt:lpstr>implementation</vt:lpstr>
      <vt:lpstr>Evaluation</vt:lpstr>
      <vt:lpstr>Future enhancement</vt:lpstr>
      <vt:lpstr>challenges</vt:lpstr>
      <vt:lpstr>limitations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117</cp:revision>
  <dcterms:created xsi:type="dcterms:W3CDTF">2024-01-28T14:49:57Z</dcterms:created>
  <dcterms:modified xsi:type="dcterms:W3CDTF">2024-03-18T04:24:51Z</dcterms:modified>
</cp:coreProperties>
</file>